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5" r:id="rId2"/>
    <p:sldId id="277" r:id="rId3"/>
    <p:sldId id="261" r:id="rId4"/>
    <p:sldId id="278" r:id="rId5"/>
    <p:sldId id="262" r:id="rId6"/>
    <p:sldId id="279" r:id="rId7"/>
    <p:sldId id="264" r:id="rId8"/>
    <p:sldId id="280" r:id="rId9"/>
    <p:sldId id="265" r:id="rId10"/>
    <p:sldId id="281" r:id="rId11"/>
    <p:sldId id="266" r:id="rId12"/>
    <p:sldId id="282" r:id="rId13"/>
    <p:sldId id="267" r:id="rId14"/>
    <p:sldId id="284" r:id="rId15"/>
    <p:sldId id="257" r:id="rId16"/>
    <p:sldId id="286" r:id="rId17"/>
    <p:sldId id="272" r:id="rId18"/>
    <p:sldId id="274" r:id="rId19"/>
    <p:sldId id="273" r:id="rId20"/>
    <p:sldId id="258" r:id="rId21"/>
    <p:sldId id="271" r:id="rId22"/>
    <p:sldId id="275" r:id="rId23"/>
    <p:sldId id="259" r:id="rId24"/>
    <p:sldId id="276" r:id="rId25"/>
    <p:sldId id="260" r:id="rId26"/>
    <p:sldId id="263" r:id="rId27"/>
    <p:sldId id="269" r:id="rId28"/>
    <p:sldId id="268" r:id="rId29"/>
    <p:sldId id="270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9965" autoAdjust="0"/>
  </p:normalViewPr>
  <p:slideViewPr>
    <p:cSldViewPr>
      <p:cViewPr varScale="1">
        <p:scale>
          <a:sx n="75" d="100"/>
          <a:sy n="75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9FF65750-AF93-4D7B-A19F-2170E23F50C2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2CA2B4BA-C8BC-4D89-9B82-1482695F5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076236DB-18DA-4397-9DF1-4CD0F565831D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 vert="horz" lIns="89730" tIns="44865" rIns="89730" bIns="448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A0F0C6AE-8C05-4B65-9D06-FB990D11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C6AE-8C05-4B65-9D06-FB990D1197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C6AE-8C05-4B65-9D06-FB990D1197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614F95-0CF1-41C5-AC5B-4D7908EE6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90B0-CD3B-4A25-AA24-2A1D2A244573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1C29-D0E9-4AB4-83F5-8E2838EE8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gro-srv2\groveusers\santes\External%20Affairs\Strategic%20Planning%20Presentations\lolgild.mp3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38200" y="4876800"/>
            <a:ext cx="731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CBCBCB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Strategic Plan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CBCBCB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810000" y="6019800"/>
            <a:ext cx="1676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0800" sx="1000" sy="1000" rotWithShape="0">
                    <a:srgbClr val="4D4D4D"/>
                  </a:outerShdw>
                </a:effectLst>
                <a:latin typeface="Tahoma"/>
                <a:cs typeface="Tahoma"/>
              </a:rPr>
              <a:t>2007-2010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effectLst>
                <a:outerShdw dist="50800" sx="1000" sy="1000" rotWithShape="0">
                  <a:srgbClr val="4D4D4D"/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" name="Picture 3" descr="four of th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43200" y="1676400"/>
            <a:ext cx="3886200" cy="257364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 Five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yellow brick r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08926"/>
            <a:ext cx="6858000" cy="4159988"/>
          </a:xfrm>
          <a:prstGeom prst="rect">
            <a:avLst/>
          </a:prstGeom>
          <a:noFill/>
          <a:ln/>
        </p:spPr>
      </p:pic>
      <p:sp>
        <p:nvSpPr>
          <p:cNvPr id="4" name="Rectangle 3"/>
          <p:cNvSpPr/>
          <p:nvPr/>
        </p:nvSpPr>
        <p:spPr>
          <a:xfrm>
            <a:off x="1143000" y="9144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Facilitate</a:t>
            </a:r>
            <a:r>
              <a:rPr lang="en-US" sz="2000" dirty="0" smtClean="0"/>
              <a:t> academic success through excellent and comprehensive support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Five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Facilitators: Pam Doyle &amp; Jessica Ross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This strategy targets:</a:t>
            </a:r>
          </a:p>
          <a:p>
            <a:pPr lvl="2"/>
            <a:r>
              <a:rPr lang="en-US" dirty="0" smtClean="0"/>
              <a:t>Increasing enrollment</a:t>
            </a:r>
          </a:p>
          <a:p>
            <a:pPr lvl="2"/>
            <a:r>
              <a:rPr lang="en-US" dirty="0" smtClean="0"/>
              <a:t>Student satisfaction with learner services</a:t>
            </a:r>
          </a:p>
          <a:p>
            <a:pPr lvl="2"/>
            <a:r>
              <a:rPr lang="en-US" dirty="0" smtClean="0"/>
              <a:t>Increasing retention</a:t>
            </a:r>
          </a:p>
          <a:p>
            <a:pPr lvl="2"/>
            <a:r>
              <a:rPr lang="en-US" dirty="0" smtClean="0"/>
              <a:t>Increasing placement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 Six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Tinman 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6877050" cy="3990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10668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Develop</a:t>
            </a:r>
            <a:r>
              <a:rPr lang="en-US" sz="2000" dirty="0" smtClean="0"/>
              <a:t> human capital in an environment where excellence is valued and rewarded.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Six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Facilitators:  Shawne Boyd &amp; Amy Buhrman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This strategy targets:</a:t>
            </a:r>
          </a:p>
          <a:p>
            <a:pPr lvl="2"/>
            <a:r>
              <a:rPr lang="en-US" dirty="0" smtClean="0"/>
              <a:t>Improving employee satisfaction in the work environment</a:t>
            </a:r>
          </a:p>
          <a:p>
            <a:pPr lvl="2"/>
            <a:r>
              <a:rPr lang="en-US" dirty="0" smtClean="0"/>
              <a:t>Redefining and implementing human resource policies</a:t>
            </a:r>
          </a:p>
          <a:p>
            <a:pPr lvl="2"/>
            <a:r>
              <a:rPr lang="en-US" dirty="0" smtClean="0"/>
              <a:t>Development &amp; deployment of employee evaluation tools</a:t>
            </a:r>
          </a:p>
          <a:p>
            <a:pPr lvl="2"/>
            <a:r>
              <a:rPr lang="en-US" dirty="0" smtClean="0"/>
              <a:t>Development &amp; deployment of an employee reward &amp; recognition system</a:t>
            </a:r>
          </a:p>
          <a:p>
            <a:pPr lvl="2"/>
            <a:r>
              <a:rPr lang="en-US" dirty="0" smtClean="0"/>
              <a:t>Development &amp; deployment of a comprehensive workforce plan</a:t>
            </a:r>
          </a:p>
          <a:p>
            <a:pPr lvl="2"/>
            <a:r>
              <a:rPr lang="en-US" dirty="0" smtClean="0"/>
              <a:t>Deployment &amp; satisfaction with employee professional development activities</a:t>
            </a:r>
          </a:p>
          <a:p>
            <a:pPr lvl="2"/>
            <a:r>
              <a:rPr lang="en-US" dirty="0" smtClean="0"/>
              <a:t>Implementation of diversity training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My Documents\My Pictures\Microsoft Clip Organizer\j043696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0"/>
            <a:ext cx="9144000" cy="6667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And Back to Kansas they Went!!!</a:t>
            </a:r>
          </a:p>
        </p:txBody>
      </p:sp>
      <p:pic>
        <p:nvPicPr>
          <p:cNvPr id="9" name="Picture 8" descr="road to wizard.jpg"/>
          <p:cNvPicPr>
            <a:picLocks noChangeAspect="1"/>
          </p:cNvPicPr>
          <p:nvPr/>
        </p:nvPicPr>
        <p:blipFill>
          <a:blip r:embed="rId3" cstate="print"/>
          <a:srcRect l="42857" t="60234" r="37662" b="14668"/>
          <a:stretch>
            <a:fillRect/>
          </a:stretch>
        </p:blipFill>
        <p:spPr>
          <a:xfrm>
            <a:off x="6477000" y="32766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38200" y="4876800"/>
            <a:ext cx="731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CBCBCB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Planning for Success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810000" y="6019800"/>
            <a:ext cx="1676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0800" sx="1000" sy="1000" rotWithShape="0">
                    <a:srgbClr val="4D4D4D"/>
                  </a:outerShdw>
                </a:effectLst>
                <a:latin typeface="Tahoma"/>
                <a:cs typeface="Tahoma"/>
              </a:rPr>
              <a:t>2011-2016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effectLst>
                <a:outerShdw dist="50800" sx="1000" sy="1000" rotWithShape="0">
                  <a:srgbClr val="4D4D4D"/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" name="Picture 3" descr="four of th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1447800"/>
            <a:ext cx="4027170" cy="2667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lgil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0" y="6248400"/>
            <a:ext cx="304800" cy="304800"/>
          </a:xfrm>
          <a:prstGeom prst="rect">
            <a:avLst/>
          </a:prstGeom>
        </p:spPr>
      </p:pic>
      <p:pic>
        <p:nvPicPr>
          <p:cNvPr id="6" name="Picture 5" descr="pic03munchkin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562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They each had a </a:t>
            </a:r>
            <a:r>
              <a:rPr lang="en-US" sz="3200" b="1" dirty="0" smtClean="0">
                <a:solidFill>
                  <a:srgbClr val="FF0000"/>
                </a:solidFill>
              </a:rPr>
              <a:t>MISSION</a:t>
            </a:r>
            <a:r>
              <a:rPr lang="en-US" sz="3200" b="1" dirty="0" smtClean="0"/>
              <a:t>.</a:t>
            </a:r>
          </a:p>
        </p:txBody>
      </p:sp>
      <p:pic>
        <p:nvPicPr>
          <p:cNvPr id="9" name="Picture 8" descr="road to wiz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609600"/>
            <a:ext cx="5867400" cy="455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of-Oz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6559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038600"/>
            <a:ext cx="8458200" cy="76944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Is our Mission - still our Mission?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Mission Statement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1676400"/>
            <a:ext cx="73152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mission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Wichita Area Technical College is to provide relevant, technical education and training that meets the needs of learners, the community, and industry while instilling a positive work ethic and desire for lifelong learning.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 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824413" cy="4335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9906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Provide</a:t>
            </a:r>
            <a:r>
              <a:rPr lang="en-US" sz="2000" dirty="0" smtClean="0"/>
              <a:t> needs-based, relevant, quality programs, training, and services to individuals and businesses that compete in a global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Mission Statement Board Options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777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Wichita Area Technical College provides the highest quality programs that meets the needs of learners, business and industry partners, and the community while instilling a quality of professionalism and continuous learning.</a:t>
            </a:r>
          </a:p>
          <a:p>
            <a:endParaRPr lang="en-US" sz="900" dirty="0" smtClean="0"/>
          </a:p>
          <a:p>
            <a:pPr algn="ctr">
              <a:buNone/>
            </a:pPr>
            <a:r>
              <a:rPr lang="en-US" sz="2800" b="1" dirty="0" smtClean="0"/>
              <a:t>OR</a:t>
            </a:r>
          </a:p>
          <a:p>
            <a:pPr algn="ctr">
              <a:buNone/>
            </a:pPr>
            <a:endParaRPr lang="en-US" sz="900" b="1" dirty="0" smtClean="0"/>
          </a:p>
          <a:p>
            <a:r>
              <a:rPr lang="en-US" sz="2800" dirty="0" smtClean="0"/>
              <a:t>Wichita Area Technical College provides a comprehensive higher education for employment and continuous learning to promote individual growth and economic development.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4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105400"/>
            <a:ext cx="7824578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“If you don’t know where you’re going,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any road will take you there.”</a:t>
            </a:r>
          </a:p>
          <a:p>
            <a:pPr algn="r"/>
            <a:r>
              <a:rPr lang="en-US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Lewis Carroll</a:t>
            </a: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Vision Statement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1676400"/>
            <a:ext cx="73152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Wichita Area Technical College will be recognized as the premier technical college in the Midwest with highly qualified faculty, state-of-the-art facilities, programs, and technologically advanced resources.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Vision Statement Board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00" b="1" dirty="0" smtClean="0"/>
          </a:p>
          <a:p>
            <a:r>
              <a:rPr lang="en-US" dirty="0" smtClean="0"/>
              <a:t>Wichita Area Technical College will be the leading provider of technical education, providing a competitive advantage that drives economic development in  the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 the Characters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Wizard of Oz had Values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dorot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040"/>
            <a:ext cx="2971800" cy="2134160"/>
          </a:xfrm>
          <a:prstGeom prst="rect">
            <a:avLst/>
          </a:prstGeom>
          <a:noFill/>
        </p:spPr>
      </p:pic>
      <p:pic>
        <p:nvPicPr>
          <p:cNvPr id="6" name="Picture 8" descr="realman o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3131362" cy="2286000"/>
          </a:xfrm>
          <a:prstGeom prst="rect">
            <a:avLst/>
          </a:prstGeom>
          <a:noFill/>
        </p:spPr>
      </p:pic>
      <p:pic>
        <p:nvPicPr>
          <p:cNvPr id="8" name="Picture 7" descr="Lion Receives Ba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1000" y="4038600"/>
            <a:ext cx="3149600" cy="2362200"/>
          </a:xfrm>
          <a:prstGeom prst="rect">
            <a:avLst/>
          </a:prstGeom>
        </p:spPr>
      </p:pic>
      <p:pic>
        <p:nvPicPr>
          <p:cNvPr id="9" name="Picture 8" descr="Tinman He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6751" y="1752600"/>
            <a:ext cx="367664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Value Statements &amp;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100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Accountability: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WATC values the resources entrusted to it and will use them responsibly to support the college’s mission.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Quality:</a:t>
            </a:r>
            <a:r>
              <a:rPr lang="en-US" b="1" dirty="0" smtClean="0"/>
              <a:t> </a:t>
            </a:r>
            <a:r>
              <a:rPr lang="en-US" dirty="0" smtClean="0"/>
              <a:t>WATC values the desire of students, faculty, and staff to learn and work in an environment that encourages professionalism </a:t>
            </a:r>
            <a:r>
              <a:rPr lang="en-US" dirty="0" smtClean="0">
                <a:solidFill>
                  <a:srgbClr val="FF0000"/>
                </a:solidFill>
              </a:rPr>
              <a:t>and excellence</a:t>
            </a:r>
            <a:r>
              <a:rPr lang="en-US" dirty="0" smtClean="0"/>
              <a:t>.</a:t>
            </a:r>
          </a:p>
          <a:p>
            <a:r>
              <a:rPr lang="en-US" b="1" strike="sngStrike" dirty="0" smtClean="0">
                <a:solidFill>
                  <a:srgbClr val="FF0000"/>
                </a:solidFill>
              </a:rPr>
              <a:t>Education for Employment: </a:t>
            </a:r>
            <a:r>
              <a:rPr lang="en-US" strike="sngStrike" dirty="0" smtClean="0"/>
              <a:t>WATC values the importance of technical and general education in preparing students for high-skill, high-demand, and high-wage jobs that meet workforce and economic development needs.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Innovation: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WATC values a state-of-the-art learning environment, including alternative delivery methods and flexible scheduling, that encourages all members of the community to participate fully in lifelong learning within a rapidly changing society.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002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Service: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WATC values the diverse needs of its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customers as it seeks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exceed their expectations and in responding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desires of its various community and educational partners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strike="sngStrike" dirty="0" smtClean="0">
                <a:solidFill>
                  <a:srgbClr val="FF0000"/>
                </a:solidFill>
              </a:rPr>
              <a:t>Collaboration: </a:t>
            </a:r>
            <a:r>
              <a:rPr kumimoji="0" lang="en-US" sz="3200" b="0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WATC values its responsiveness to meet the needs and specific requirements of its partnerships with community and business groups, educational systems, and governmental agencies.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Equity/Diversity:</a:t>
            </a:r>
            <a:r>
              <a:rPr lang="en-US" sz="3200" dirty="0" smtClean="0"/>
              <a:t> WATC values the diverse nature of its students, faculty, and staff and seeks to treat each person with the utmost respect.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strike="sngStrike" dirty="0" smtClean="0">
                <a:solidFill>
                  <a:srgbClr val="FF0000"/>
                </a:solidFill>
              </a:rPr>
              <a:t>Work Ethics </a:t>
            </a:r>
            <a:r>
              <a:rPr lang="en-US" sz="3200" b="1" dirty="0" smtClean="0">
                <a:solidFill>
                  <a:srgbClr val="FF0000"/>
                </a:solidFill>
              </a:rPr>
              <a:t>Global Professional Standards: </a:t>
            </a:r>
            <a:r>
              <a:rPr lang="en-US" sz="3200" dirty="0" smtClean="0"/>
              <a:t>WATC values behaviors that promote responsible, successful</a:t>
            </a:r>
            <a:r>
              <a:rPr lang="en-US" sz="3200" dirty="0" smtClean="0">
                <a:solidFill>
                  <a:srgbClr val="FF0000"/>
                </a:solidFill>
              </a:rPr>
              <a:t>, and ethical</a:t>
            </a:r>
            <a:r>
              <a:rPr lang="en-US" sz="3200" dirty="0" smtClean="0"/>
              <a:t> students, employees, and citizens.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1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 get us where </a:t>
            </a:r>
            <a:r>
              <a:rPr lang="en-US" sz="7200" b="1" dirty="0" smtClean="0">
                <a:solidFill>
                  <a:srgbClr val="FF0000"/>
                </a:solidFill>
              </a:rPr>
              <a:t>WE</a:t>
            </a:r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want to go we must create our map for getting there by identifying our</a:t>
            </a: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6482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Strategies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711005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&amp; Goals</a:t>
            </a:r>
            <a:endParaRPr lang="en-US" sz="6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43000" y="2362200"/>
            <a:ext cx="71810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Considerations for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2011-2016 Strategic Plan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Courageous Things Shall We Pursue Over The Next Five Years?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Wiz of Oz - Characters #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685800"/>
            <a:ext cx="4114800" cy="309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Target Areas?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048000"/>
            <a:ext cx="62603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Measurements of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Success?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One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Facilitators:  Sheree Utash &amp; Scott Lucas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This strategy targets:</a:t>
            </a:r>
          </a:p>
          <a:p>
            <a:pPr lvl="2"/>
            <a:r>
              <a:rPr lang="en-US" dirty="0" smtClean="0"/>
              <a:t>Highlighting instructor best practices</a:t>
            </a:r>
          </a:p>
          <a:p>
            <a:pPr lvl="2"/>
            <a:r>
              <a:rPr lang="en-US" dirty="0" smtClean="0"/>
              <a:t>Assessment of instructional effectiveness (faculty, curriculum – including global professional standards &amp; academic success courses)</a:t>
            </a:r>
          </a:p>
          <a:p>
            <a:pPr lvl="2"/>
            <a:r>
              <a:rPr lang="en-US" dirty="0" smtClean="0"/>
              <a:t>Assessment of student learning</a:t>
            </a:r>
          </a:p>
          <a:p>
            <a:pPr lvl="2"/>
            <a:r>
              <a:rPr lang="en-US" dirty="0" smtClean="0"/>
              <a:t>Relationships and their effectiveness with business &amp; industry partners</a:t>
            </a:r>
          </a:p>
          <a:p>
            <a:pPr lvl="2"/>
            <a:r>
              <a:rPr lang="en-US" dirty="0" smtClean="0"/>
              <a:t>Increasing program offerings and deployment options</a:t>
            </a:r>
          </a:p>
          <a:p>
            <a:pPr lvl="2"/>
            <a:r>
              <a:rPr lang="en-US" dirty="0" smtClean="0"/>
              <a:t>Seamlessness of educational career paths</a:t>
            </a:r>
          </a:p>
          <a:p>
            <a:pPr lvl="2"/>
            <a:r>
              <a:rPr lang="en-US" dirty="0" smtClean="0"/>
              <a:t>Validation of curriculum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z of Oz - The 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425793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 Two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orothy - Wicked Wi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05200"/>
            <a:ext cx="2133600" cy="2667000"/>
          </a:xfrm>
          <a:prstGeom prst="rect">
            <a:avLst/>
          </a:prstGeom>
        </p:spPr>
      </p:pic>
      <p:pic>
        <p:nvPicPr>
          <p:cNvPr id="7" name="Picture 6" descr="Scarecrow &amp; Tin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057400"/>
            <a:ext cx="2721428" cy="2590800"/>
          </a:xfrm>
          <a:prstGeom prst="rect">
            <a:avLst/>
          </a:prstGeom>
        </p:spPr>
      </p:pic>
      <p:pic>
        <p:nvPicPr>
          <p:cNvPr id="8" name="Picture 7" descr="Dorothy - Wiz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581400"/>
            <a:ext cx="2819400" cy="23159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990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Develop</a:t>
            </a:r>
            <a:r>
              <a:rPr lang="en-US" sz="2000" dirty="0" smtClean="0"/>
              <a:t> relationships with internal and external constituents to convey the value, relevancy, and quality of WATC.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This strategy targets:</a:t>
            </a:r>
          </a:p>
          <a:p>
            <a:pPr lvl="2"/>
            <a:r>
              <a:rPr lang="en-US" dirty="0" smtClean="0"/>
              <a:t>Student &amp; employee satisfaction</a:t>
            </a:r>
          </a:p>
          <a:p>
            <a:pPr lvl="2"/>
            <a:r>
              <a:rPr lang="en-US" dirty="0" smtClean="0"/>
              <a:t>Effectiveness of marketing plan</a:t>
            </a:r>
          </a:p>
          <a:p>
            <a:pPr lvl="2"/>
            <a:r>
              <a:rPr lang="en-US" dirty="0" smtClean="0"/>
              <a:t>Relationships &amp; image as perceived by business partners and other relevant constituents</a:t>
            </a:r>
          </a:p>
          <a:p>
            <a:pPr lvl="2"/>
            <a:r>
              <a:rPr lang="en-US" dirty="0" smtClean="0"/>
              <a:t>Implementation of accreditation recommendations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Two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2200" smtClean="0">
                <a:solidFill>
                  <a:srgbClr val="FF0000"/>
                </a:solidFill>
              </a:rPr>
              <a:t>Facilitator:  Shirley </a:t>
            </a:r>
            <a:r>
              <a:rPr lang="en-US" sz="2200" dirty="0" smtClean="0">
                <a:solidFill>
                  <a:srgbClr val="FF0000"/>
                </a:solidFill>
              </a:rPr>
              <a:t>Antes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 Three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27179"/>
            <a:ext cx="3657600" cy="29258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" name="Picture 4" descr="Wizard - Mach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895600"/>
            <a:ext cx="32004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0668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Provide cutting-edge technologies and facilities that reflect and support quality technical education.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Three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Facilitators:  Diane Wright &amp; Randy Roebuck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This strategy targets:</a:t>
            </a:r>
          </a:p>
          <a:p>
            <a:pPr lvl="2"/>
            <a:r>
              <a:rPr lang="en-US" dirty="0" smtClean="0"/>
              <a:t>Funds for technology</a:t>
            </a:r>
          </a:p>
          <a:p>
            <a:pPr lvl="2"/>
            <a:r>
              <a:rPr lang="en-US" dirty="0" smtClean="0"/>
              <a:t>Satisfaction with technology in the work place and implementation of improvements</a:t>
            </a:r>
          </a:p>
          <a:p>
            <a:pPr lvl="2"/>
            <a:r>
              <a:rPr lang="en-US" dirty="0" smtClean="0"/>
              <a:t>Deployment of a technology plan</a:t>
            </a:r>
          </a:p>
          <a:p>
            <a:pPr lvl="2"/>
            <a:r>
              <a:rPr lang="en-US" dirty="0" smtClean="0"/>
              <a:t>Satisfaction with facility related issues and implementation of improvements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inbow #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14499"/>
            <a:ext cx="5943600" cy="445770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 Four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santes\Local Settings\Temporary Internet Files\Content.IE5\N1AHHT0X\MCj043959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3397" y="4404491"/>
            <a:ext cx="769603" cy="1462909"/>
          </a:xfrm>
          <a:prstGeom prst="rect">
            <a:avLst/>
          </a:prstGeom>
          <a:noFill/>
        </p:spPr>
      </p:pic>
      <p:pic>
        <p:nvPicPr>
          <p:cNvPr id="2053" name="Picture 5" descr="C:\Documents and Settings\santes\Local Settings\Temporary Internet Files\Content.IE5\2X8TAJUT\MCj043630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1066800" cy="1066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4600" y="9906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/>
              <a:t>Assure</a:t>
            </a:r>
            <a:r>
              <a:rPr lang="en-US" sz="2000" dirty="0" smtClean="0"/>
              <a:t> financial viability and growth.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Four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Facilitators:  Ginnie Cary &amp; Steve Field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This strategy targets:</a:t>
            </a:r>
          </a:p>
          <a:p>
            <a:pPr lvl="2"/>
            <a:r>
              <a:rPr lang="en-US" dirty="0" smtClean="0"/>
              <a:t>Analysis of funding initiatives</a:t>
            </a:r>
          </a:p>
          <a:p>
            <a:pPr lvl="2"/>
            <a:r>
              <a:rPr lang="en-US" dirty="0" smtClean="0"/>
              <a:t>Increasing grants &amp; foundation funding</a:t>
            </a:r>
          </a:p>
          <a:p>
            <a:pPr lvl="2"/>
            <a:r>
              <a:rPr lang="en-US" dirty="0" smtClean="0"/>
              <a:t>State &amp; local advocacy for increased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 Planning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Strategic Planning Template</Template>
  <TotalTime>1289</TotalTime>
  <Words>810</Words>
  <Application>Microsoft Office PowerPoint</Application>
  <PresentationFormat>On-screen Show (4:3)</PresentationFormat>
  <Paragraphs>98</Paragraphs>
  <Slides>30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Strategic Planning Template</vt:lpstr>
      <vt:lpstr>Slide 1</vt:lpstr>
      <vt:lpstr>Slide 2</vt:lpstr>
      <vt:lpstr>Strategy One Facilitators:  Sheree Utash &amp; Scott Lucas</vt:lpstr>
      <vt:lpstr>Slide 4</vt:lpstr>
      <vt:lpstr>Strategy Two Facilitator:  Shirley Antes</vt:lpstr>
      <vt:lpstr>Slide 6</vt:lpstr>
      <vt:lpstr>Strategy Three Facilitators:  Diane Wright &amp; Randy Roebuck</vt:lpstr>
      <vt:lpstr>Slide 8</vt:lpstr>
      <vt:lpstr>Strategy Four Facilitators:  Ginnie Cary &amp; Steve Field</vt:lpstr>
      <vt:lpstr>Slide 10</vt:lpstr>
      <vt:lpstr>Strategy Five Facilitators: Pam Doyle &amp; Jessica Ross</vt:lpstr>
      <vt:lpstr>Slide 12</vt:lpstr>
      <vt:lpstr>Strategy Six Facilitators:  Shawne Boyd &amp; Amy Buhrman</vt:lpstr>
      <vt:lpstr>Slide 14</vt:lpstr>
      <vt:lpstr>Slide 15</vt:lpstr>
      <vt:lpstr>Slide 16</vt:lpstr>
      <vt:lpstr>Slide 17</vt:lpstr>
      <vt:lpstr>Slide 18</vt:lpstr>
      <vt:lpstr>Slide 19</vt:lpstr>
      <vt:lpstr>Mission Statement Board Options</vt:lpstr>
      <vt:lpstr>Slide 21</vt:lpstr>
      <vt:lpstr>Slide 22</vt:lpstr>
      <vt:lpstr>Vision Statement Board Modifications</vt:lpstr>
      <vt:lpstr>Slide 24</vt:lpstr>
      <vt:lpstr>Value Statements &amp; Options</vt:lpstr>
      <vt:lpstr>To get us where WE want to go we must create our map for getting there by identifying our</vt:lpstr>
      <vt:lpstr>Slide 27</vt:lpstr>
      <vt:lpstr>What Courageous Things Shall We Pursue Over The Next Five Years?</vt:lpstr>
      <vt:lpstr>Target Areas? </vt:lpstr>
      <vt:lpstr>Slide 30</vt:lpstr>
    </vt:vector>
  </TitlesOfParts>
  <Company>WATC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santes</dc:creator>
  <cp:lastModifiedBy>santes</cp:lastModifiedBy>
  <cp:revision>111</cp:revision>
  <dcterms:created xsi:type="dcterms:W3CDTF">2009-05-20T14:46:56Z</dcterms:created>
  <dcterms:modified xsi:type="dcterms:W3CDTF">2009-08-13T14:13:55Z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TC300006741033</vt:lpwstr>
  </property>
</Properties>
</file>